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306" r:id="rId3"/>
    <p:sldId id="354" r:id="rId4"/>
    <p:sldId id="308" r:id="rId5"/>
    <p:sldId id="371" r:id="rId6"/>
    <p:sldId id="367" r:id="rId7"/>
    <p:sldId id="370" r:id="rId8"/>
    <p:sldId id="368" r:id="rId9"/>
    <p:sldId id="369" r:id="rId10"/>
    <p:sldId id="372" r:id="rId11"/>
    <p:sldId id="351" r:id="rId12"/>
    <p:sldId id="373" r:id="rId13"/>
    <p:sldId id="353" r:id="rId14"/>
    <p:sldId id="374" r:id="rId15"/>
    <p:sldId id="346" r:id="rId16"/>
    <p:sldId id="347" r:id="rId17"/>
    <p:sldId id="377" r:id="rId18"/>
    <p:sldId id="375" r:id="rId19"/>
    <p:sldId id="259" r:id="rId20"/>
    <p:sldId id="320" r:id="rId21"/>
    <p:sldId id="323" r:id="rId22"/>
    <p:sldId id="376" r:id="rId23"/>
    <p:sldId id="260" r:id="rId24"/>
    <p:sldId id="355" r:id="rId25"/>
    <p:sldId id="356" r:id="rId26"/>
    <p:sldId id="358" r:id="rId27"/>
    <p:sldId id="315" r:id="rId28"/>
    <p:sldId id="378" r:id="rId29"/>
    <p:sldId id="37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73" d="100"/>
          <a:sy n="73" d="100"/>
        </p:scale>
        <p:origin x="-1074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48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808080"/>
          </a:solidFill>
          <a:prstDash val="solid"/>
        </a:ln>
      </c:spPr>
    </c:sideWall>
    <c:backWall>
      <c:thickness val="0"/>
      <c:spPr>
        <a:noFill/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7226890756302518E-2"/>
          <c:y val="0.22115384615384615"/>
          <c:w val="0.79663865546218482"/>
          <c:h val="0.644230769230769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2013г.</c:v>
                </c:pt>
              </c:strCache>
            </c:strRef>
          </c:tx>
          <c:spPr>
            <a:solidFill>
              <a:srgbClr val="FF6600"/>
            </a:solidFill>
            <a:ln w="12721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8440217541240117E-4"/>
                  <c:y val="-3.6332778895612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9702807970203378E-3"/>
                  <c:y val="-4.8513422455915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4668073305047527E-3"/>
                  <c:y val="-1.3881245315876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42">
                <a:noFill/>
              </a:ln>
            </c:spPr>
            <c:txPr>
              <a:bodyPr/>
              <a:lstStyle/>
              <a:p>
                <a:pPr>
                  <a:defRPr sz="1202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Врачи</c:v>
                </c:pt>
                <c:pt idx="1">
                  <c:v>Медсестры</c:v>
                </c:pt>
                <c:pt idx="2">
                  <c:v>Всего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137</c:v>
                </c:pt>
                <c:pt idx="1">
                  <c:v>320</c:v>
                </c:pt>
                <c:pt idx="2">
                  <c:v>457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2014г.</c:v>
                </c:pt>
              </c:strCache>
            </c:strRef>
          </c:tx>
          <c:spPr>
            <a:solidFill>
              <a:srgbClr val="FFFF00"/>
            </a:solidFill>
            <a:ln w="12721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5.0801759855731484E-3"/>
                  <c:y val="-8.4288785168821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070871164400865E-2"/>
                  <c:y val="-4.0001215762533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658204998690826E-2"/>
                  <c:y val="-4.7977958756584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42">
                <a:noFill/>
              </a:ln>
            </c:spPr>
            <c:txPr>
              <a:bodyPr/>
              <a:lstStyle/>
              <a:p>
                <a:pPr>
                  <a:defRPr sz="1202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Врачи</c:v>
                </c:pt>
                <c:pt idx="1">
                  <c:v>Медсестры</c:v>
                </c:pt>
                <c:pt idx="2">
                  <c:v>Всего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123</c:v>
                </c:pt>
                <c:pt idx="1">
                  <c:v>290</c:v>
                </c:pt>
                <c:pt idx="2">
                  <c:v>413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2015г.</c:v>
                </c:pt>
              </c:strCache>
            </c:strRef>
          </c:tx>
          <c:spPr>
            <a:solidFill>
              <a:srgbClr val="3366FF"/>
            </a:solidFill>
            <a:ln w="12721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3121154701323355E-2"/>
                  <c:y val="-1.5431117520169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34731724346917E-2"/>
                  <c:y val="-6.19857933928772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5018684691204525E-2"/>
                  <c:y val="-4.3613133735753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42">
                <a:noFill/>
              </a:ln>
            </c:spPr>
            <c:txPr>
              <a:bodyPr/>
              <a:lstStyle/>
              <a:p>
                <a:pPr>
                  <a:defRPr sz="1202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Врачи</c:v>
                </c:pt>
                <c:pt idx="1">
                  <c:v>Медсестры</c:v>
                </c:pt>
                <c:pt idx="2">
                  <c:v>Всего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104</c:v>
                </c:pt>
                <c:pt idx="1">
                  <c:v>265</c:v>
                </c:pt>
                <c:pt idx="2">
                  <c:v>369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CCFFFF"/>
            </a:solidFill>
            <a:ln w="12721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4355583973668989E-2"/>
                  <c:y val="-5.5740211861466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3749640497034517E-2"/>
                  <c:y val="-5.84798342812529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3059836652625786E-2"/>
                  <c:y val="-2.3790706948723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42">
                <a:noFill/>
              </a:ln>
            </c:spPr>
            <c:txPr>
              <a:bodyPr/>
              <a:lstStyle/>
              <a:p>
                <a:pPr>
                  <a:defRPr sz="1202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Врачи</c:v>
                </c:pt>
                <c:pt idx="1">
                  <c:v>Медсестры</c:v>
                </c:pt>
                <c:pt idx="2">
                  <c:v>Всего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128</c:v>
                </c:pt>
                <c:pt idx="1">
                  <c:v>260</c:v>
                </c:pt>
                <c:pt idx="2">
                  <c:v>388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31060736"/>
        <c:axId val="31062272"/>
        <c:axId val="0"/>
      </c:bar3DChart>
      <c:catAx>
        <c:axId val="31060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8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2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10622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1062272"/>
        <c:scaling>
          <c:orientation val="minMax"/>
        </c:scaling>
        <c:delete val="0"/>
        <c:axPos val="l"/>
        <c:majorGridlines>
          <c:spPr>
            <a:ln w="3180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8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2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1060736"/>
        <c:crosses val="autoZero"/>
        <c:crossBetween val="between"/>
      </c:valAx>
      <c:spPr>
        <a:noFill/>
        <a:ln w="25442">
          <a:noFill/>
        </a:ln>
      </c:spPr>
    </c:plotArea>
    <c:legend>
      <c:legendPos val="r"/>
      <c:layout>
        <c:manualLayout>
          <c:xMode val="edge"/>
          <c:yMode val="edge"/>
          <c:x val="0.88235294117647056"/>
          <c:y val="0.42948717948717946"/>
          <c:w val="0.11092436974789915"/>
          <c:h val="0.3108974358974359"/>
        </c:manualLayout>
      </c:layout>
      <c:overlay val="0"/>
      <c:spPr>
        <a:noFill/>
        <a:ln w="3180">
          <a:solidFill>
            <a:srgbClr val="000000"/>
          </a:solidFill>
          <a:prstDash val="solid"/>
        </a:ln>
      </c:spPr>
      <c:txPr>
        <a:bodyPr/>
        <a:lstStyle/>
        <a:p>
          <a:pPr>
            <a:defRPr sz="1102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2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9"/>
                  <c:y val="-5.1480051480051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66666666666666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3333333333333338E-2"/>
                  <c:y val="-3.6036036036036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3192</c:v>
                </c:pt>
                <c:pt idx="1">
                  <c:v>3002</c:v>
                </c:pt>
                <c:pt idx="2">
                  <c:v>3101</c:v>
                </c:pt>
                <c:pt idx="3">
                  <c:v>2952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2734208"/>
        <c:axId val="32765824"/>
      </c:barChart>
      <c:catAx>
        <c:axId val="3273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765824"/>
        <c:crosses val="autoZero"/>
        <c:auto val="1"/>
        <c:lblAlgn val="ctr"/>
        <c:lblOffset val="100"/>
        <c:noMultiLvlLbl val="0"/>
      </c:catAx>
      <c:valAx>
        <c:axId val="32765824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73420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726450860309127E-2"/>
          <c:y val="4.4057617797775277E-2"/>
          <c:w val="0.90281058617672794"/>
          <c:h val="0.69329771278590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коек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1">
                  <c:v>«Ангара»</c:v>
                </c:pt>
                <c:pt idx="2">
                  <c:v>«Брат. взморье»</c:v>
                </c:pt>
                <c:pt idx="3">
                  <c:v>«Восток-Улан»</c:v>
                </c:pt>
                <c:pt idx="4">
                  <c:v>«Иркут»</c:v>
                </c:pt>
                <c:pt idx="5">
                  <c:v>«Кедр»</c:v>
                </c:pt>
                <c:pt idx="6">
                  <c:v>«Родник»</c:v>
                </c:pt>
                <c:pt idx="7">
                  <c:v>«Русь»</c:v>
                </c:pt>
                <c:pt idx="8">
                  <c:v>«Солнечный»</c:v>
                </c:pt>
                <c:pt idx="9">
                  <c:v>«Усолье»</c:v>
                </c:pt>
                <c:pt idx="10">
                  <c:v>«Усть-Кут»</c:v>
                </c:pt>
                <c:pt idx="11">
                  <c:v>«Электра»</c:v>
                </c:pt>
                <c:pt idx="12">
                  <c:v>«Юбилейный»</c:v>
                </c:pt>
                <c:pt idx="13">
                  <c:v>«Нагалык»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1">
                  <c:v>328</c:v>
                </c:pt>
                <c:pt idx="2">
                  <c:v>278</c:v>
                </c:pt>
                <c:pt idx="3">
                  <c:v>150</c:v>
                </c:pt>
                <c:pt idx="4">
                  <c:v>50</c:v>
                </c:pt>
                <c:pt idx="5">
                  <c:v>252</c:v>
                </c:pt>
                <c:pt idx="6">
                  <c:v>250</c:v>
                </c:pt>
                <c:pt idx="7">
                  <c:v>300</c:v>
                </c:pt>
                <c:pt idx="8">
                  <c:v>272</c:v>
                </c:pt>
                <c:pt idx="9">
                  <c:v>213</c:v>
                </c:pt>
                <c:pt idx="10">
                  <c:v>260</c:v>
                </c:pt>
                <c:pt idx="11">
                  <c:v>240</c:v>
                </c:pt>
                <c:pt idx="12">
                  <c:v>334</c:v>
                </c:pt>
                <c:pt idx="13">
                  <c:v>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32872320"/>
        <c:axId val="32879360"/>
        <c:axId val="84193280"/>
      </c:bar3DChart>
      <c:catAx>
        <c:axId val="328723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32879360"/>
        <c:crosses val="autoZero"/>
        <c:auto val="1"/>
        <c:lblAlgn val="ctr"/>
        <c:lblOffset val="100"/>
        <c:noMultiLvlLbl val="0"/>
      </c:catAx>
      <c:valAx>
        <c:axId val="32879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32872320"/>
        <c:crosses val="autoZero"/>
        <c:crossBetween val="between"/>
      </c:valAx>
      <c:serAx>
        <c:axId val="84193280"/>
        <c:scaling>
          <c:orientation val="minMax"/>
        </c:scaling>
        <c:delete val="1"/>
        <c:axPos val="b"/>
        <c:majorTickMark val="out"/>
        <c:minorTickMark val="none"/>
        <c:tickLblPos val="nextTo"/>
        <c:crossAx val="32879360"/>
        <c:crosses val="autoZero"/>
      </c:serAx>
    </c:plotArea>
    <c:legend>
      <c:legendPos val="b"/>
      <c:layout/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hPercent val="46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808080"/>
          </a:solidFill>
          <a:prstDash val="solid"/>
        </a:ln>
      </c:spPr>
    </c:sideWall>
    <c:backWall>
      <c:thickness val="0"/>
      <c:spPr>
        <a:noFill/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2165058949624867E-2"/>
          <c:y val="0.18040089086859687"/>
          <c:w val="0.79314040728831725"/>
          <c:h val="0.721603563474387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Взрослых</c:v>
                </c:pt>
              </c:strCache>
            </c:strRef>
          </c:tx>
          <c:spPr>
            <a:solidFill>
              <a:srgbClr val="339966"/>
            </a:solidFill>
            <a:ln w="12727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2355044579770341E-3"/>
                  <c:y val="-2.4625080090998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6659959305729729E-3"/>
                  <c:y val="-4.1631225844033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8092419583671939E-3"/>
                  <c:y val="-1.2758283397977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178640183374778E-2"/>
                  <c:y val="1.6000791950972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54">
                <a:noFill/>
              </a:ln>
            </c:spPr>
            <c:txPr>
              <a:bodyPr/>
              <a:lstStyle/>
              <a:p>
                <a:pPr>
                  <a:defRPr sz="1203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25363</c:v>
                </c:pt>
                <c:pt idx="1">
                  <c:v>30239</c:v>
                </c:pt>
                <c:pt idx="2">
                  <c:v>28480</c:v>
                </c:pt>
                <c:pt idx="3">
                  <c:v>31244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Детей</c:v>
                </c:pt>
              </c:strCache>
            </c:strRef>
          </c:tx>
          <c:spPr>
            <a:solidFill>
              <a:srgbClr val="FFFF00"/>
            </a:solidFill>
            <a:ln w="12727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8247012531793632E-2"/>
                  <c:y val="-3.7800555941449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1175577865199904E-2"/>
                  <c:y val="-4.1133834377026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4116693612655249E-2"/>
                  <c:y val="-6.808889827572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5837802518343703E-2"/>
                  <c:y val="2.4248273071608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54">
                <a:noFill/>
              </a:ln>
            </c:spPr>
            <c:txPr>
              <a:bodyPr/>
              <a:lstStyle/>
              <a:p>
                <a:pPr>
                  <a:defRPr sz="1203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8861</c:v>
                </c:pt>
                <c:pt idx="1">
                  <c:v>9373</c:v>
                </c:pt>
                <c:pt idx="2">
                  <c:v>12427</c:v>
                </c:pt>
                <c:pt idx="3">
                  <c:v>13371</c:v>
                </c:pt>
              </c:numCache>
            </c:numRef>
          </c:val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CC99FF"/>
            </a:solidFill>
            <a:ln w="12727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4031268778076565E-2"/>
                  <c:y val="-2.5444996895481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098097777077655E-2"/>
                  <c:y val="-5.1645064145233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883040388082943E-2"/>
                  <c:y val="-3.495785656791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1991123921228425E-3"/>
                  <c:y val="-1.4084327020853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54">
                <a:noFill/>
              </a:ln>
            </c:spPr>
            <c:txPr>
              <a:bodyPr/>
              <a:lstStyle/>
              <a:p>
                <a:pPr>
                  <a:defRPr sz="1203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34224</c:v>
                </c:pt>
                <c:pt idx="1">
                  <c:v>39812</c:v>
                </c:pt>
                <c:pt idx="2">
                  <c:v>40907</c:v>
                </c:pt>
                <c:pt idx="3">
                  <c:v>44615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42682240"/>
        <c:axId val="42683776"/>
        <c:axId val="0"/>
      </c:bar3DChart>
      <c:catAx>
        <c:axId val="4268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8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3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2683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2683776"/>
        <c:scaling>
          <c:orientation val="minMax"/>
        </c:scaling>
        <c:delete val="0"/>
        <c:axPos val="l"/>
        <c:majorGridlines>
          <c:spPr>
            <a:ln w="3182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8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4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2682240"/>
        <c:crosses val="autoZero"/>
        <c:crossBetween val="between"/>
      </c:valAx>
      <c:spPr>
        <a:noFill/>
        <a:ln w="25454">
          <a:noFill/>
        </a:ln>
      </c:spPr>
    </c:plotArea>
    <c:legend>
      <c:legendPos val="r"/>
      <c:layout>
        <c:manualLayout>
          <c:xMode val="edge"/>
          <c:yMode val="edge"/>
          <c:x val="0.86709539121114687"/>
          <c:y val="0.46770601336302897"/>
          <c:w val="0.12861736334405144"/>
          <c:h val="0.21603563474387527"/>
        </c:manualLayout>
      </c:layout>
      <c:overlay val="0"/>
      <c:spPr>
        <a:noFill/>
        <a:ln w="3182">
          <a:solidFill>
            <a:srgbClr val="000000"/>
          </a:solidFill>
          <a:prstDash val="solid"/>
        </a:ln>
      </c:spPr>
      <c:txPr>
        <a:bodyPr/>
        <a:lstStyle/>
        <a:p>
          <a:pPr>
            <a:defRPr sz="105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3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5"/>
              <c:layout>
                <c:manualLayout>
                  <c:x val="0"/>
                  <c:y val="-1.610305958132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«Ангара»</c:v>
                </c:pt>
                <c:pt idx="1">
                  <c:v>«Братское взморье»</c:v>
                </c:pt>
                <c:pt idx="2">
                  <c:v>«Восток-Улан»</c:v>
                </c:pt>
                <c:pt idx="3">
                  <c:v>«Иркут»</c:v>
                </c:pt>
                <c:pt idx="4">
                  <c:v>«Кедр»</c:v>
                </c:pt>
                <c:pt idx="5">
                  <c:v>«Родник»</c:v>
                </c:pt>
                <c:pt idx="6">
                  <c:v>«Русь»</c:v>
                </c:pt>
                <c:pt idx="7">
                  <c:v>«Солнечный»</c:v>
                </c:pt>
                <c:pt idx="8">
                  <c:v>«Усолье»</c:v>
                </c:pt>
                <c:pt idx="9">
                  <c:v>«Усть-Кут»</c:v>
                </c:pt>
                <c:pt idx="10">
                  <c:v>«Электра»</c:v>
                </c:pt>
                <c:pt idx="11">
                  <c:v>«Юбилейный»</c:v>
                </c:pt>
                <c:pt idx="12">
                  <c:v>«Нагалык»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6034</c:v>
                </c:pt>
                <c:pt idx="1">
                  <c:v>3420</c:v>
                </c:pt>
                <c:pt idx="2">
                  <c:v>1200</c:v>
                </c:pt>
                <c:pt idx="3">
                  <c:v>1012</c:v>
                </c:pt>
                <c:pt idx="4">
                  <c:v>5109</c:v>
                </c:pt>
                <c:pt idx="5">
                  <c:v>2300</c:v>
                </c:pt>
                <c:pt idx="6">
                  <c:v>2076</c:v>
                </c:pt>
                <c:pt idx="7">
                  <c:v>2716</c:v>
                </c:pt>
                <c:pt idx="8">
                  <c:v>3494</c:v>
                </c:pt>
                <c:pt idx="9">
                  <c:v>2401</c:v>
                </c:pt>
                <c:pt idx="10">
                  <c:v>7948</c:v>
                </c:pt>
                <c:pt idx="11">
                  <c:v>5810</c:v>
                </c:pt>
                <c:pt idx="12">
                  <c:v>1095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Взрослые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3"/>
              <c:layout>
                <c:manualLayout>
                  <c:x val="1.16959064327485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1.610305958132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1695906432748537E-2"/>
                  <c:y val="-1.932367149758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1.559454191033138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3.31384015594541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1.7543859649122806E-2"/>
                  <c:y val="-1.932367149758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3.1189083820662766E-2"/>
                  <c:y val="6.44122383252818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«Ангара»</c:v>
                </c:pt>
                <c:pt idx="1">
                  <c:v>«Братское взморье»</c:v>
                </c:pt>
                <c:pt idx="2">
                  <c:v>«Восток-Улан»</c:v>
                </c:pt>
                <c:pt idx="3">
                  <c:v>«Иркут»</c:v>
                </c:pt>
                <c:pt idx="4">
                  <c:v>«Кедр»</c:v>
                </c:pt>
                <c:pt idx="5">
                  <c:v>«Родник»</c:v>
                </c:pt>
                <c:pt idx="6">
                  <c:v>«Русь»</c:v>
                </c:pt>
                <c:pt idx="7">
                  <c:v>«Солнечный»</c:v>
                </c:pt>
                <c:pt idx="8">
                  <c:v>«Усолье»</c:v>
                </c:pt>
                <c:pt idx="9">
                  <c:v>«Усть-Кут»</c:v>
                </c:pt>
                <c:pt idx="10">
                  <c:v>«Электра»</c:v>
                </c:pt>
                <c:pt idx="11">
                  <c:v>«Юбилейный»</c:v>
                </c:pt>
                <c:pt idx="12">
                  <c:v>«Нагалык»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4819</c:v>
                </c:pt>
                <c:pt idx="1">
                  <c:v>2350</c:v>
                </c:pt>
                <c:pt idx="2">
                  <c:v>305</c:v>
                </c:pt>
                <c:pt idx="3">
                  <c:v>719</c:v>
                </c:pt>
                <c:pt idx="4">
                  <c:v>3919</c:v>
                </c:pt>
                <c:pt idx="5">
                  <c:v>2000</c:v>
                </c:pt>
                <c:pt idx="6">
                  <c:v>848</c:v>
                </c:pt>
                <c:pt idx="7">
                  <c:v>645</c:v>
                </c:pt>
                <c:pt idx="8">
                  <c:v>2706</c:v>
                </c:pt>
                <c:pt idx="9">
                  <c:v>1961</c:v>
                </c:pt>
                <c:pt idx="10">
                  <c:v>6790</c:v>
                </c:pt>
                <c:pt idx="11">
                  <c:v>3087</c:v>
                </c:pt>
                <c:pt idx="12">
                  <c:v>1095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Дети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6"/>
              <c:layout>
                <c:manualLayout>
                  <c:x val="3.8986354775828458E-3"/>
                  <c:y val="-1.610305958132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1.9493177387914229E-2"/>
                  <c:y val="3.2206119162641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«Ангара»</c:v>
                </c:pt>
                <c:pt idx="1">
                  <c:v>«Братское взморье»</c:v>
                </c:pt>
                <c:pt idx="2">
                  <c:v>«Восток-Улан»</c:v>
                </c:pt>
                <c:pt idx="3">
                  <c:v>«Иркут»</c:v>
                </c:pt>
                <c:pt idx="4">
                  <c:v>«Кедр»</c:v>
                </c:pt>
                <c:pt idx="5">
                  <c:v>«Родник»</c:v>
                </c:pt>
                <c:pt idx="6">
                  <c:v>«Русь»</c:v>
                </c:pt>
                <c:pt idx="7">
                  <c:v>«Солнечный»</c:v>
                </c:pt>
                <c:pt idx="8">
                  <c:v>«Усолье»</c:v>
                </c:pt>
                <c:pt idx="9">
                  <c:v>«Усть-Кут»</c:v>
                </c:pt>
                <c:pt idx="10">
                  <c:v>«Электра»</c:v>
                </c:pt>
                <c:pt idx="11">
                  <c:v>«Юбилейный»</c:v>
                </c:pt>
                <c:pt idx="12">
                  <c:v>«Нагалык»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1215</c:v>
                </c:pt>
                <c:pt idx="1">
                  <c:v>1070</c:v>
                </c:pt>
                <c:pt idx="2">
                  <c:v>895</c:v>
                </c:pt>
                <c:pt idx="3">
                  <c:v>293</c:v>
                </c:pt>
                <c:pt idx="4">
                  <c:v>1190</c:v>
                </c:pt>
                <c:pt idx="5">
                  <c:v>300</c:v>
                </c:pt>
                <c:pt idx="6">
                  <c:v>1228</c:v>
                </c:pt>
                <c:pt idx="7">
                  <c:v>0</c:v>
                </c:pt>
                <c:pt idx="8">
                  <c:v>788</c:v>
                </c:pt>
                <c:pt idx="9">
                  <c:v>440</c:v>
                </c:pt>
                <c:pt idx="10">
                  <c:v>1158</c:v>
                </c:pt>
                <c:pt idx="11">
                  <c:v>2723</c:v>
                </c:pt>
                <c:pt idx="12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093504"/>
        <c:axId val="33095040"/>
        <c:axId val="0"/>
      </c:bar3DChart>
      <c:catAx>
        <c:axId val="3309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33095040"/>
        <c:crosses val="autoZero"/>
        <c:auto val="1"/>
        <c:lblAlgn val="ctr"/>
        <c:lblOffset val="100"/>
        <c:noMultiLvlLbl val="0"/>
      </c:catAx>
      <c:valAx>
        <c:axId val="33095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93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пролеченных</c:v>
                </c:pt>
              </c:strCache>
            </c:strRef>
          </c:tx>
          <c:explosion val="1"/>
          <c:dPt>
            <c:idx val="2"/>
            <c:bubble3D val="0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ФСС Иркутское отделение </c:v>
                </c:pt>
                <c:pt idx="1">
                  <c:v>МСРО и П Иркутской области </c:v>
                </c:pt>
                <c:pt idx="2">
                  <c:v>ТФОМС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3356</c:v>
                </c:pt>
                <c:pt idx="1">
                  <c:v>9962</c:v>
                </c:pt>
                <c:pt idx="2">
                  <c:v>2408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43953493416628E-2"/>
          <c:y val="1.6297575279460578E-2"/>
          <c:w val="0.7216605568931983"/>
          <c:h val="0.691220149205487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Пролечено за счёт ФСС Иркутской области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Лист1!$A$2:$A$13</c:f>
              <c:strCache>
                <c:ptCount val="11"/>
                <c:pt idx="0">
                  <c:v>«Ангара» </c:v>
                </c:pt>
                <c:pt idx="1">
                  <c:v>«Восток-Улан»</c:v>
                </c:pt>
                <c:pt idx="2">
                  <c:v>«Иркут»</c:v>
                </c:pt>
                <c:pt idx="3">
                  <c:v>«Кедр»</c:v>
                </c:pt>
                <c:pt idx="4">
                  <c:v>«Русь»</c:v>
                </c:pt>
                <c:pt idx="5">
                  <c:v>«Солнечный»</c:v>
                </c:pt>
                <c:pt idx="6">
                  <c:v>«Усолье»</c:v>
                </c:pt>
                <c:pt idx="7">
                  <c:v>«Усть-Кут»</c:v>
                </c:pt>
                <c:pt idx="8">
                  <c:v>«Электра»</c:v>
                </c:pt>
                <c:pt idx="9">
                  <c:v>«Юбилейный»</c:v>
                </c:pt>
                <c:pt idx="10">
                  <c:v>«Братское взморье»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860</c:v>
                </c:pt>
                <c:pt idx="1">
                  <c:v>320</c:v>
                </c:pt>
                <c:pt idx="2">
                  <c:v>60</c:v>
                </c:pt>
                <c:pt idx="3">
                  <c:v>437</c:v>
                </c:pt>
                <c:pt idx="4">
                  <c:v>447</c:v>
                </c:pt>
                <c:pt idx="5">
                  <c:v>280</c:v>
                </c:pt>
                <c:pt idx="6">
                  <c:v>409</c:v>
                </c:pt>
                <c:pt idx="7">
                  <c:v>413</c:v>
                </c:pt>
                <c:pt idx="8">
                  <c:v>120</c:v>
                </c:pt>
                <c:pt idx="10">
                  <c:v>394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Пролечено за счёт МСРО и П Иркутской области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Лист1!$A$2:$A$13</c:f>
              <c:strCache>
                <c:ptCount val="11"/>
                <c:pt idx="0">
                  <c:v>«Ангара» </c:v>
                </c:pt>
                <c:pt idx="1">
                  <c:v>«Восток-Улан»</c:v>
                </c:pt>
                <c:pt idx="2">
                  <c:v>«Иркут»</c:v>
                </c:pt>
                <c:pt idx="3">
                  <c:v>«Кедр»</c:v>
                </c:pt>
                <c:pt idx="4">
                  <c:v>«Русь»</c:v>
                </c:pt>
                <c:pt idx="5">
                  <c:v>«Солнечный»</c:v>
                </c:pt>
                <c:pt idx="6">
                  <c:v>«Усолье»</c:v>
                </c:pt>
                <c:pt idx="7">
                  <c:v>«Усть-Кут»</c:v>
                </c:pt>
                <c:pt idx="8">
                  <c:v>«Электра»</c:v>
                </c:pt>
                <c:pt idx="9">
                  <c:v>«Юбилейный»</c:v>
                </c:pt>
                <c:pt idx="10">
                  <c:v>«Братское взморье»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1158</c:v>
                </c:pt>
                <c:pt idx="1">
                  <c:v>900</c:v>
                </c:pt>
                <c:pt idx="2">
                  <c:v>21</c:v>
                </c:pt>
                <c:pt idx="3">
                  <c:v>811</c:v>
                </c:pt>
                <c:pt idx="4">
                  <c:v>1267</c:v>
                </c:pt>
                <c:pt idx="5">
                  <c:v>1838</c:v>
                </c:pt>
                <c:pt idx="6">
                  <c:v>788</c:v>
                </c:pt>
                <c:pt idx="7">
                  <c:v>570</c:v>
                </c:pt>
                <c:pt idx="9">
                  <c:v>2610</c:v>
                </c:pt>
                <c:pt idx="10">
                  <c:v>940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B w="12700"/>
            </a:sp3d>
          </c:spPr>
          <c:invertIfNegative val="0"/>
          <c:dLbls>
            <c:dLbl>
              <c:idx val="9"/>
              <c:layout>
                <c:manualLayout>
                  <c:x val="2.7548209366391185E-2"/>
                  <c:y val="-3.2840722495894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1"/>
                <c:pt idx="0">
                  <c:v>«Ангара» </c:v>
                </c:pt>
                <c:pt idx="1">
                  <c:v>«Восток-Улан»</c:v>
                </c:pt>
                <c:pt idx="2">
                  <c:v>«Иркут»</c:v>
                </c:pt>
                <c:pt idx="3">
                  <c:v>«Кедр»</c:v>
                </c:pt>
                <c:pt idx="4">
                  <c:v>«Русь»</c:v>
                </c:pt>
                <c:pt idx="5">
                  <c:v>«Солнечный»</c:v>
                </c:pt>
                <c:pt idx="6">
                  <c:v>«Усолье»</c:v>
                </c:pt>
                <c:pt idx="7">
                  <c:v>«Усть-Кут»</c:v>
                </c:pt>
                <c:pt idx="8">
                  <c:v>«Электра»</c:v>
                </c:pt>
                <c:pt idx="9">
                  <c:v>«Юбилейный»</c:v>
                </c:pt>
                <c:pt idx="10">
                  <c:v>«Братское взморье»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2018</c:v>
                </c:pt>
                <c:pt idx="1">
                  <c:v>1220</c:v>
                </c:pt>
                <c:pt idx="2">
                  <c:v>81</c:v>
                </c:pt>
                <c:pt idx="3">
                  <c:v>1248</c:v>
                </c:pt>
                <c:pt idx="4">
                  <c:v>1714</c:v>
                </c:pt>
                <c:pt idx="5">
                  <c:v>2118</c:v>
                </c:pt>
                <c:pt idx="6">
                  <c:v>1189</c:v>
                </c:pt>
                <c:pt idx="7">
                  <c:v>983</c:v>
                </c:pt>
                <c:pt idx="9">
                  <c:v>2610</c:v>
                </c:pt>
                <c:pt idx="10">
                  <c:v>1334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1784320"/>
        <c:axId val="97786112"/>
        <c:axId val="0"/>
      </c:bar3DChart>
      <c:catAx>
        <c:axId val="91784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97786112"/>
        <c:crosses val="autoZero"/>
        <c:auto val="1"/>
        <c:lblAlgn val="ctr"/>
        <c:lblOffset val="100"/>
        <c:noMultiLvlLbl val="0"/>
      </c:catAx>
      <c:valAx>
        <c:axId val="97786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784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02295684113864"/>
          <c:y val="0.2367296329338143"/>
          <c:w val="0.19191919191919191"/>
          <c:h val="0.47727965038852904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97913223809987"/>
          <c:y val="4.1994750656167978E-2"/>
          <c:w val="0.64342546687836855"/>
          <c:h val="0.905376237419141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Word]Лист2'!$B$1</c:f>
              <c:strCache>
                <c:ptCount val="1"/>
                <c:pt idx="0">
                  <c:v>Социальные программы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Word]Лист2'!$A$2:$A$7</c:f>
              <c:strCache>
                <c:ptCount val="6"/>
                <c:pt idx="0">
                  <c:v>«Ангара»</c:v>
                </c:pt>
                <c:pt idx="1">
                  <c:v>«Братское взморье»</c:v>
                </c:pt>
                <c:pt idx="2">
                  <c:v>«Восток-Улан»</c:v>
                </c:pt>
                <c:pt idx="3">
                  <c:v>«Русь»</c:v>
                </c:pt>
                <c:pt idx="4">
                  <c:v>«Солнечный»</c:v>
                </c:pt>
                <c:pt idx="5">
                  <c:v>«Юбилейный»</c:v>
                </c:pt>
              </c:strCache>
            </c:strRef>
          </c:cat>
          <c:val>
            <c:numRef>
              <c:f>'[Диаграмма в Microsoft Word]Лист2'!$B$2:$B$7</c:f>
              <c:numCache>
                <c:formatCode>0.0</c:formatCode>
                <c:ptCount val="6"/>
                <c:pt idx="0">
                  <c:v>59</c:v>
                </c:pt>
                <c:pt idx="1">
                  <c:v>54</c:v>
                </c:pt>
                <c:pt idx="2">
                  <c:v>95</c:v>
                </c:pt>
                <c:pt idx="3">
                  <c:v>85</c:v>
                </c:pt>
                <c:pt idx="4">
                  <c:v>60</c:v>
                </c:pt>
                <c:pt idx="5">
                  <c:v>91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Word]Лист2'!$C$1</c:f>
              <c:strCache>
                <c:ptCount val="1"/>
                <c:pt idx="0">
                  <c:v>Коммерческая реализация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Word]Лист2'!$A$2:$A$7</c:f>
              <c:strCache>
                <c:ptCount val="6"/>
                <c:pt idx="0">
                  <c:v>«Ангара»</c:v>
                </c:pt>
                <c:pt idx="1">
                  <c:v>«Братское взморье»</c:v>
                </c:pt>
                <c:pt idx="2">
                  <c:v>«Восток-Улан»</c:v>
                </c:pt>
                <c:pt idx="3">
                  <c:v>«Русь»</c:v>
                </c:pt>
                <c:pt idx="4">
                  <c:v>«Солнечный»</c:v>
                </c:pt>
                <c:pt idx="5">
                  <c:v>«Юбилейный»</c:v>
                </c:pt>
              </c:strCache>
            </c:strRef>
          </c:cat>
          <c:val>
            <c:numRef>
              <c:f>'[Диаграмма в Microsoft Word]Лист2'!$C$2:$C$7</c:f>
              <c:numCache>
                <c:formatCode>General</c:formatCode>
                <c:ptCount val="6"/>
                <c:pt idx="0">
                  <c:v>41</c:v>
                </c:pt>
                <c:pt idx="1">
                  <c:v>46</c:v>
                </c:pt>
                <c:pt idx="2">
                  <c:v>5</c:v>
                </c:pt>
                <c:pt idx="3">
                  <c:v>15</c:v>
                </c:pt>
                <c:pt idx="4">
                  <c:v>40</c:v>
                </c:pt>
                <c:pt idx="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axId val="87482368"/>
        <c:axId val="87483904"/>
      </c:barChart>
      <c:catAx>
        <c:axId val="8748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7483904"/>
        <c:crosses val="autoZero"/>
        <c:auto val="1"/>
        <c:lblAlgn val="ctr"/>
        <c:lblOffset val="100"/>
        <c:noMultiLvlLbl val="0"/>
      </c:catAx>
      <c:valAx>
        <c:axId val="87483904"/>
        <c:scaling>
          <c:orientation val="minMax"/>
          <c:max val="1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87482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483393279543754"/>
          <c:y val="0.36592411184822371"/>
          <c:w val="0.18091150643206635"/>
          <c:h val="9.492342984685969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68DF2E4-5062-4108-B7B9-884DDE079D9F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32B7F8D-D01B-4637-8364-DDD580B178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004"/>
            <a:ext cx="9144000" cy="5925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02" y="-23634"/>
            <a:ext cx="9144000" cy="141577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Санаторно-курортный комплекс Иркутской области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0341" y="5243161"/>
            <a:ext cx="6336704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Синькова Г.М. заместитель министра здравоохранения Иркутской области, к.м.н.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400" dirty="0" err="1"/>
              <a:t>Князюк</a:t>
            </a:r>
            <a:r>
              <a:rPr lang="ru-RU" sz="1400" dirty="0"/>
              <a:t> О.О., главный внештатный специалист по санаторно-курортному лечению </a:t>
            </a:r>
            <a:r>
              <a:rPr lang="ru-RU" sz="1400" dirty="0" smtClean="0"/>
              <a:t>МЗ Иркутской </a:t>
            </a:r>
            <a:r>
              <a:rPr lang="ru-RU" sz="1400" dirty="0"/>
              <a:t>области, генеральный директор ЗАО Курорт «Ангара», к.м.н. </a:t>
            </a:r>
          </a:p>
        </p:txBody>
      </p:sp>
    </p:spTree>
    <p:extLst>
      <p:ext uri="{BB962C8B-B14F-4D97-AF65-F5344CB8AC3E}">
        <p14:creationId xmlns:p14="http://schemas.microsoft.com/office/powerpoint/2010/main" val="161142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4"/>
    </mc:Choice>
    <mc:Fallback xmlns="">
      <p:transition spd="slow" advTm="422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8581" name="Picture 5" descr="Иркутская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057">
            <a:off x="4681778" y="1208154"/>
            <a:ext cx="3713534" cy="249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8583" name="Picture 7" descr="Этикетка минералки об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9192">
            <a:off x="473630" y="3840115"/>
            <a:ext cx="3458660" cy="237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8580" name="Picture 4" descr="Гелио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307">
            <a:off x="5016735" y="3593332"/>
            <a:ext cx="3888432" cy="299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46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0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8838" y="-192088"/>
            <a:ext cx="10863263" cy="724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182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5" y="-53753"/>
            <a:ext cx="9139781" cy="69411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30" y="208745"/>
            <a:ext cx="3728117" cy="29824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582">
            <a:off x="4520881" y="215472"/>
            <a:ext cx="3752137" cy="30017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4764">
            <a:off x="683568" y="2636912"/>
            <a:ext cx="3995936" cy="31967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8034">
            <a:off x="5635157" y="3043256"/>
            <a:ext cx="2431847" cy="364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5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99592" y="404664"/>
            <a:ext cx="7272808" cy="88211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Иркутской области в 2016г. функционировало 13 санаторно-курортных организаций в 8 муниципальных   образованиях 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010028"/>
              </p:ext>
            </p:extLst>
          </p:nvPr>
        </p:nvGraphicFramePr>
        <p:xfrm>
          <a:off x="611560" y="1556795"/>
          <a:ext cx="7776864" cy="51740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44535"/>
                <a:gridCol w="4245558"/>
                <a:gridCol w="3086771"/>
              </a:tblGrid>
              <a:tr h="596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№п/р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санаторно-курортной организации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Муниципальное образование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397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ЗАО Курорт «Ангара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Г.Иркутск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1989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ЗАО санаторий « </a:t>
                      </a:r>
                      <a:r>
                        <a:rPr lang="ru-RU" sz="1400" dirty="0" err="1">
                          <a:effectLst/>
                        </a:rPr>
                        <a:t>Усть</a:t>
                      </a:r>
                      <a:r>
                        <a:rPr lang="ru-RU" sz="1400" dirty="0">
                          <a:effectLst/>
                        </a:rPr>
                        <a:t>- Кут»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Г.Усть-Кут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1989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ООО  «Санаторий Солнечный»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Г.Братск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1989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ООО санаторий «Кедр»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Г. Саянск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1989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ООО «Санаторий Усолье»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Г.Усолье-Сибирское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397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ООО санаторий профилакторий «Иркут»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Г.Иркутск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397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Санаторий «Электра» ООО «Гранд Байкал»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Г.Иркутск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3931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Акционерное общество курорт «Русь»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Г.Усть</a:t>
                      </a:r>
                      <a:r>
                        <a:rPr lang="ru-RU" sz="1400" dirty="0">
                          <a:effectLst/>
                        </a:rPr>
                        <a:t> -</a:t>
                      </a:r>
                      <a:r>
                        <a:rPr lang="ru-RU" sz="1400" dirty="0" err="1">
                          <a:effectLst/>
                        </a:rPr>
                        <a:t>Илимск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1989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ОАО Санаторий «Братское взморье» 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Г.Братск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397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ОГАУЗ «Санаторий Юбилейный»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Г.Братск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397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ОГБУЗ санаторий «Нагалык»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Баяндаевский</a:t>
                      </a:r>
                      <a:r>
                        <a:rPr lang="ru-RU" sz="1400" dirty="0">
                          <a:effectLst/>
                        </a:rPr>
                        <a:t> район, село </a:t>
                      </a:r>
                      <a:r>
                        <a:rPr lang="ru-RU" sz="1400" dirty="0" err="1">
                          <a:effectLst/>
                        </a:rPr>
                        <a:t>Нагалык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5967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Санаторий профилакторий «Родник» АО «Ангарская нефтехимическая компания»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Г.Ангарск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  <a:tr h="397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Санаторий-профилакторий «Восток-Улан»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Г.Саянск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98" marR="434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374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194547"/>
              </p:ext>
            </p:extLst>
          </p:nvPr>
        </p:nvGraphicFramePr>
        <p:xfrm>
          <a:off x="1043608" y="980728"/>
          <a:ext cx="6446117" cy="2004223"/>
        </p:xfrm>
        <a:graphic>
          <a:graphicData uri="http://schemas.openxmlformats.org/drawingml/2006/table">
            <a:tbl>
              <a:tblPr firstRow="1" firstCol="1" bandRow="1"/>
              <a:tblGrid>
                <a:gridCol w="2093660"/>
                <a:gridCol w="823191"/>
                <a:gridCol w="1176699"/>
                <a:gridCol w="946006"/>
                <a:gridCol w="1406561"/>
              </a:tblGrid>
              <a:tr h="420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2013г.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Врачи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Средний медицинский персонал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04825" algn="l"/>
                          <a:tab pos="3052445" algn="ctr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одзаголовок 1"/>
          <p:cNvSpPr txBox="1">
            <a:spLocks/>
          </p:cNvSpPr>
          <p:nvPr/>
        </p:nvSpPr>
        <p:spPr>
          <a:xfrm>
            <a:off x="899592" y="404664"/>
            <a:ext cx="7272808" cy="8821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sz="2400" dirty="0" smtClean="0"/>
              <a:t>Медицинский персонал здравниц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144737"/>
              </p:ext>
            </p:extLst>
          </p:nvPr>
        </p:nvGraphicFramePr>
        <p:xfrm>
          <a:off x="745268" y="2780928"/>
          <a:ext cx="675857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5310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Квалификация </a:t>
            </a:r>
            <a:r>
              <a:rPr lang="ru-RU" b="1" i="1" dirty="0"/>
              <a:t>медицинского </a:t>
            </a:r>
            <a:r>
              <a:rPr lang="ru-RU" b="1" i="1" dirty="0" smtClean="0"/>
              <a:t>персонала здравниц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232778"/>
              </p:ext>
            </p:extLst>
          </p:nvPr>
        </p:nvGraphicFramePr>
        <p:xfrm>
          <a:off x="611560" y="1268760"/>
          <a:ext cx="7517877" cy="4062098"/>
        </p:xfrm>
        <a:graphic>
          <a:graphicData uri="http://schemas.openxmlformats.org/drawingml/2006/table">
            <a:tbl>
              <a:tblPr firstRow="1" firstCol="1" bandRow="1"/>
              <a:tblGrid>
                <a:gridCol w="3672408"/>
                <a:gridCol w="2160240"/>
                <a:gridCol w="1685229"/>
              </a:tblGrid>
              <a:tr h="7007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Врачи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Средний медицинский персонал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09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2-я квалификационная категория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09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1-я квалификационная категория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63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Высшая квалификационная категория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4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Ученая степень, звание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684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548680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Коечная мощность  санаторно-курортных организаций в 2016г.</a:t>
            </a:r>
            <a:endParaRPr lang="ru-RU" dirty="0"/>
          </a:p>
          <a:p>
            <a:pPr algn="ctr"/>
            <a:r>
              <a:rPr lang="ru-RU" i="1" dirty="0"/>
              <a:t>Динамика коечного фонда по годам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15900925"/>
              </p:ext>
            </p:extLst>
          </p:nvPr>
        </p:nvGraphicFramePr>
        <p:xfrm>
          <a:off x="1187624" y="1628800"/>
          <a:ext cx="6768752" cy="374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745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04664"/>
            <a:ext cx="6174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Численность коек в разрезе санаторно-курортных организаций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738962451"/>
              </p:ext>
            </p:extLst>
          </p:nvPr>
        </p:nvGraphicFramePr>
        <p:xfrm>
          <a:off x="323528" y="1556792"/>
          <a:ext cx="849694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804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60648"/>
            <a:ext cx="646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Динамика санаторно-курортного лечения</a:t>
            </a:r>
            <a:endParaRPr lang="ru-RU" dirty="0"/>
          </a:p>
          <a:p>
            <a:r>
              <a:rPr lang="ru-RU" i="1" dirty="0"/>
              <a:t> (количество пациентов) по годам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457426"/>
              </p:ext>
            </p:extLst>
          </p:nvPr>
        </p:nvGraphicFramePr>
        <p:xfrm>
          <a:off x="1475656" y="1052737"/>
          <a:ext cx="6610747" cy="2133600"/>
        </p:xfrm>
        <a:graphic>
          <a:graphicData uri="http://schemas.openxmlformats.org/drawingml/2006/table">
            <a:tbl>
              <a:tblPr firstRow="1" firstCol="1" bandRow="1"/>
              <a:tblGrid>
                <a:gridCol w="1424019"/>
                <a:gridCol w="1704518"/>
                <a:gridCol w="1753301"/>
                <a:gridCol w="1728909"/>
              </a:tblGrid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Взрослых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Детей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2013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25363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8861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34224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30239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9373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39812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28480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12427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40907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31244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13371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44615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Диаграмма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290523"/>
              </p:ext>
            </p:extLst>
          </p:nvPr>
        </p:nvGraphicFramePr>
        <p:xfrm>
          <a:off x="971600" y="2852936"/>
          <a:ext cx="7920880" cy="3860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743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5950" y="11113"/>
            <a:ext cx="10375900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56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60648"/>
            <a:ext cx="6462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Динамика санаторно-курортного лечения</a:t>
            </a:r>
            <a:endParaRPr lang="ru-RU" dirty="0"/>
          </a:p>
          <a:p>
            <a:pPr algn="ctr"/>
            <a:r>
              <a:rPr lang="ru-RU" i="1" dirty="0"/>
              <a:t> (количество </a:t>
            </a:r>
            <a:r>
              <a:rPr lang="ru-RU" i="1" dirty="0" smtClean="0"/>
              <a:t>пациентов – взрослые, дети) в разрезе здравниц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939588240"/>
              </p:ext>
            </p:extLst>
          </p:nvPr>
        </p:nvGraphicFramePr>
        <p:xfrm>
          <a:off x="323528" y="836712"/>
          <a:ext cx="8496944" cy="568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164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1363" y="312738"/>
            <a:ext cx="10626726" cy="623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68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88640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Социальная значимость здравниц </a:t>
            </a:r>
            <a:endParaRPr lang="ru-RU" dirty="0"/>
          </a:p>
          <a:p>
            <a:pPr algn="ctr"/>
            <a:r>
              <a:rPr lang="ru-RU" b="1" dirty="0"/>
              <a:t> Иркутской области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009242"/>
              </p:ext>
            </p:extLst>
          </p:nvPr>
        </p:nvGraphicFramePr>
        <p:xfrm>
          <a:off x="971600" y="1124745"/>
          <a:ext cx="7344816" cy="1409573"/>
        </p:xfrm>
        <a:graphic>
          <a:graphicData uri="http://schemas.openxmlformats.org/drawingml/2006/table">
            <a:tbl>
              <a:tblPr firstRow="1" firstCol="1" bandRow="1"/>
              <a:tblGrid>
                <a:gridCol w="4094757"/>
                <a:gridCol w="3250059"/>
              </a:tblGrid>
              <a:tr h="5184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Программы и источники финансирования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пролеченных пациентов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ФСС Иркутское отделение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3356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МСРО и П Иркутской области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9962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ТФОМС 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542574778"/>
              </p:ext>
            </p:extLst>
          </p:nvPr>
        </p:nvGraphicFramePr>
        <p:xfrm>
          <a:off x="1187624" y="2564904"/>
          <a:ext cx="763284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033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138" y="66675"/>
            <a:ext cx="9821863" cy="672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1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60325"/>
            <a:ext cx="9199563" cy="673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91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332656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Структура санаторно-курортного лечения в разрезе СКО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086898"/>
              </p:ext>
            </p:extLst>
          </p:nvPr>
        </p:nvGraphicFramePr>
        <p:xfrm>
          <a:off x="467544" y="978987"/>
          <a:ext cx="8208912" cy="5105264"/>
        </p:xfrm>
        <a:graphic>
          <a:graphicData uri="http://schemas.openxmlformats.org/drawingml/2006/table">
            <a:tbl>
              <a:tblPr firstRow="1" firstCol="1" bandRow="1"/>
              <a:tblGrid>
                <a:gridCol w="2298495"/>
                <a:gridCol w="2380584"/>
                <a:gridCol w="2665737"/>
                <a:gridCol w="864096"/>
              </a:tblGrid>
              <a:tr h="8061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Санаторно-курортные организации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Пролечено за счёт ФСС Иркутской области (пациентов)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Пролечено за счёт МСРО и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 </a:t>
                      </a: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Иркутской области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(пациентов)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(пациентов)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«Ангара»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860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1158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2018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«Восток-Улан»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«Иркут»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«Кедр»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437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811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1248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«Русь»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447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1267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1714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«Солнечный»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1838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2118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«Усолье»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409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788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1189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«Усть-Кут»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413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983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«Электра»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«Юбилейный»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2610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«Братское взморье»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394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940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1334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3740 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10903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14643</a:t>
                      </a:r>
                    </a:p>
                  </a:txBody>
                  <a:tcPr marL="66430" marR="664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553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487751399"/>
              </p:ext>
            </p:extLst>
          </p:nvPr>
        </p:nvGraphicFramePr>
        <p:xfrm>
          <a:off x="395536" y="476672"/>
          <a:ext cx="8640960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7306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6305190"/>
              </p:ext>
            </p:extLst>
          </p:nvPr>
        </p:nvGraphicFramePr>
        <p:xfrm>
          <a:off x="-324544" y="1484784"/>
          <a:ext cx="9721080" cy="483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87624" y="404664"/>
            <a:ext cx="5670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Количество пролеченных больных по социальным программам и коммерческой реализации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7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1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9763" y="-481013"/>
            <a:ext cx="10425113" cy="782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88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332656"/>
            <a:ext cx="404309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99160" algn="ctr"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latin typeface="Calibri"/>
                <a:ea typeface="Calibri"/>
                <a:cs typeface="Times New Roman"/>
              </a:rPr>
              <a:t>Медицинская реабилитация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459684"/>
              </p:ext>
            </p:extLst>
          </p:nvPr>
        </p:nvGraphicFramePr>
        <p:xfrm>
          <a:off x="323528" y="1196752"/>
          <a:ext cx="8640960" cy="4435834"/>
        </p:xfrm>
        <a:graphic>
          <a:graphicData uri="http://schemas.openxmlformats.org/drawingml/2006/table">
            <a:tbl>
              <a:tblPr firstRow="1" firstCol="1" bandRow="1"/>
              <a:tblGrid>
                <a:gridCol w="2278591"/>
                <a:gridCol w="1546378"/>
                <a:gridCol w="1685489"/>
                <a:gridCol w="955434"/>
                <a:gridCol w="1410505"/>
                <a:gridCol w="764563"/>
              </a:tblGrid>
              <a:tr h="12366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Курорт «Ангара»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Юбилейный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Санаторий «Братское взморье»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Кардиологическая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1257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ОИМ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1199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Нестабильная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Операции на сердце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Неврологическая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1151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ОНМК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1077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ТИА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1543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9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548680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Выполнение  Территориальной  программы </a:t>
            </a:r>
            <a:endParaRPr lang="ru-RU" dirty="0"/>
          </a:p>
          <a:p>
            <a:pPr algn="ctr"/>
            <a:r>
              <a:rPr lang="ru-RU" b="1" dirty="0" smtClean="0"/>
              <a:t>государственных  </a:t>
            </a:r>
            <a:r>
              <a:rPr lang="ru-RU" b="1" dirty="0"/>
              <a:t>гарантий за счет средств ОМС</a:t>
            </a:r>
            <a:endParaRPr lang="ru-RU" dirty="0"/>
          </a:p>
        </p:txBody>
      </p:sp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2388"/>
            <a:ext cx="8965431" cy="510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52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0" y="69850"/>
            <a:ext cx="10034588" cy="671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671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6350"/>
            <a:ext cx="91694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6670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234950"/>
            <a:ext cx="9156700" cy="732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334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588" y="24016"/>
            <a:ext cx="5328592" cy="710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557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424936" cy="5708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Осуществлять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меры, направленные на сохранение и развитие санаторно-курортного комплекса Иркутской области, учитывая огромный лечебный потенциал и большую социальную значимость его для населения Иркутской области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Рассмотреть вопрос о привлечении инвестиций в развитие санаторно-курортного комплекса Иркутской области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Рассмотреть возможность создания межведомственной комиссии для координации санаторно-курортной деятельности в регионе, объединив специалистов Агентства по туризму Правительства Иркутской области и представителей Минздрава Иркутской области.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Правительству Иркутской области в соглашении с Союзом  промышленников и предпринимателей, с  Союзом  «Иркутское областное  объединение организаций профсоюзов» по урегулированию социально- трудовых отношений, в соответствии со статьей 46 ФЗ № 323  от 21.11.2011г. «Об основах охраны здоровья граждан в РФ» и Приказом МЗ РФ №1006н от 03.12.2012г. «Об утверждении порядка проведения диспансеризации отдельных групп взрослого населения», предусмотреть обязательства работодателей по обеспечению работников  организаций (</a:t>
            </a:r>
            <a:r>
              <a:rPr lang="en-US" dirty="0">
                <a:latin typeface="Times New Roman"/>
                <a:ea typeface="Calibri"/>
                <a:cs typeface="Times New Roman"/>
              </a:rPr>
              <a:t>II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III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групп состояния здоровья) санаторно-курортным лечением на базе местных санаториев Иркутской области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5507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136904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5.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Просим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Правительство Иркутской области разработать программу  государственной поддержки санаторно-курортных организаций области (субсидии для развития малого и среднего бизнеса) , средства которых будут направляться на оплату коммунальных услуг,  приобретение медицинского оборудования, на улучшение материально-технической базы санаториев, участия  в выставках и рекламных компаниях, повышении квалификации специалистов санаторно-курортного комплекса.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6.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Предлагаем 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на базе Курорта «Ангара» создать областной Совет по медицинской реабилитации.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7. 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Просим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рассмотреть  вопрос о снижении тарифов на энергоносители.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8</a:t>
            </a:r>
            <a:r>
              <a:rPr lang="ru-RU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Просим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рассмотреть возможность снижения налога на землю.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544653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816</TotalTime>
  <Words>786</Words>
  <Application>Microsoft Office PowerPoint</Application>
  <PresentationFormat>Экран (4:3)</PresentationFormat>
  <Paragraphs>281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Секретарь</cp:lastModifiedBy>
  <cp:revision>59</cp:revision>
  <dcterms:created xsi:type="dcterms:W3CDTF">2016-04-04T06:43:29Z</dcterms:created>
  <dcterms:modified xsi:type="dcterms:W3CDTF">2017-02-28T01:57:41Z</dcterms:modified>
</cp:coreProperties>
</file>